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02" r:id="rId3"/>
    <p:sldId id="352" r:id="rId4"/>
    <p:sldId id="360" r:id="rId5"/>
    <p:sldId id="357" r:id="rId6"/>
    <p:sldId id="361" r:id="rId7"/>
    <p:sldId id="358" r:id="rId8"/>
    <p:sldId id="349" r:id="rId9"/>
    <p:sldId id="372" r:id="rId10"/>
    <p:sldId id="379" r:id="rId11"/>
    <p:sldId id="375" r:id="rId12"/>
    <p:sldId id="378" r:id="rId13"/>
    <p:sldId id="359" r:id="rId14"/>
    <p:sldId id="373" r:id="rId15"/>
    <p:sldId id="337" r:id="rId16"/>
    <p:sldId id="355" r:id="rId17"/>
    <p:sldId id="351" r:id="rId18"/>
    <p:sldId id="353" r:id="rId19"/>
    <p:sldId id="374" r:id="rId20"/>
    <p:sldId id="338" r:id="rId21"/>
    <p:sldId id="340" r:id="rId22"/>
    <p:sldId id="339" r:id="rId23"/>
    <p:sldId id="371" r:id="rId24"/>
    <p:sldId id="270" r:id="rId25"/>
  </p:sldIdLst>
  <p:sldSz cx="9144000" cy="6858000" type="screen4x3"/>
  <p:notesSz cx="7053263" cy="9356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  <p15:guide id="3" pos="336">
          <p15:clr>
            <a:srgbClr val="A4A3A4"/>
          </p15:clr>
        </p15:guide>
        <p15:guide id="4" pos="5424">
          <p15:clr>
            <a:srgbClr val="A4A3A4"/>
          </p15:clr>
        </p15:guide>
        <p15:guide id="5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51E"/>
    <a:srgbClr val="86C8BC"/>
    <a:srgbClr val="003D4C"/>
    <a:srgbClr val="010400"/>
    <a:srgbClr val="082B29"/>
    <a:srgbClr val="033C31"/>
    <a:srgbClr val="E03C31"/>
    <a:srgbClr val="86C84E"/>
    <a:srgbClr val="86B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1032" autoAdjust="0"/>
  </p:normalViewPr>
  <p:slideViewPr>
    <p:cSldViewPr snapToObjects="1" showGuides="1">
      <p:cViewPr varScale="1">
        <p:scale>
          <a:sx n="80" d="100"/>
          <a:sy n="80" d="100"/>
        </p:scale>
        <p:origin x="965" y="53"/>
      </p:cViewPr>
      <p:guideLst>
        <p:guide orient="horz" pos="336"/>
        <p:guide pos="2880"/>
        <p:guide pos="336"/>
        <p:guide pos="5424"/>
        <p:guide pos="312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9754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9754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9979C5C-2D97-4EDE-9E5F-26B8619F60AE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9988"/>
            <a:ext cx="4211637" cy="3157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502605"/>
            <a:ext cx="5642610" cy="368453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6972"/>
            <a:ext cx="3056414" cy="469754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6972"/>
            <a:ext cx="3056414" cy="469754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716BDEA7-C96C-492C-B5FD-F8024889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DEA7-C96C-492C-B5FD-F8024889BF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BDEA7-C96C-492C-B5FD-F8024889BF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D81F-F62C-6D41-9CD1-D02E8A43F605}" type="datetimeFigureOut">
              <a:rPr lang="en-US" smtClean="0"/>
              <a:pPr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65A3-0F38-B34F-AF38-BF938A1C0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fden-2.phys.uaf.edu/211_fall2010.web.dir/Patrick_Brandon/what_is_the_magnus_effect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tabletennis.com/table-tennis-tabl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allabouttabletennis.com/table-tennis-ball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labouttabletennis.com/table-tennis-racket.html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oMiOakute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bclearn.com/science-and-engineering-of-the-2014-olympic-winter-games" TargetMode="External"/><Relationship Id="rId4" Type="http://schemas.openxmlformats.org/officeDocument/2006/relationships/hyperlink" Target="http://youtu.be/jVXIX9jc3d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plnt.com/a-bowling-ball-and-feather-falling-in-a-vacuum-video/galileo-pisa-experiment-luigi-catan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356" y="5080337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3D4C"/>
                </a:solidFill>
                <a:latin typeface="Gentona Medium"/>
                <a:cs typeface="Gentona Medium"/>
              </a:rPr>
              <a:t>St</a:t>
            </a:r>
            <a:r>
              <a:rPr lang="en-US" sz="2000" i="1" dirty="0">
                <a:solidFill>
                  <a:srgbClr val="003D4C"/>
                </a:solidFill>
                <a:latin typeface="Gentona Medium"/>
                <a:cs typeface="Gentona Medium"/>
              </a:rPr>
              <a:t>. Stephen’s and St. Agnes </a:t>
            </a:r>
            <a:r>
              <a:rPr lang="en-US" sz="2000" i="1" dirty="0" smtClean="0">
                <a:solidFill>
                  <a:srgbClr val="003D4C"/>
                </a:solidFill>
                <a:latin typeface="Gentona Medium"/>
                <a:cs typeface="Gentona Medium"/>
              </a:rPr>
              <a:t>School, Alexandria, VA, </a:t>
            </a:r>
          </a:p>
          <a:p>
            <a:pPr algn="ctr"/>
            <a:r>
              <a:rPr lang="en-US" sz="2000" i="1" dirty="0" smtClean="0">
                <a:solidFill>
                  <a:srgbClr val="003D4C"/>
                </a:solidFill>
                <a:latin typeface="Gentona Medium"/>
                <a:cs typeface="Gentona Medium"/>
              </a:rPr>
              <a:t>November 5, 2017</a:t>
            </a:r>
            <a:endParaRPr lang="en-US" sz="2000" i="1" dirty="0">
              <a:solidFill>
                <a:srgbClr val="003D4C"/>
              </a:solidFill>
              <a:latin typeface="Gentona Medium"/>
              <a:cs typeface="Gentona Medium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latin typeface="Gentona Book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Magnus Effect (the lift force)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Magnus </a:t>
            </a:r>
            <a:r>
              <a:rPr lang="en-US" dirty="0" smtClean="0"/>
              <a:t>Force is perpendicular </a:t>
            </a:r>
            <a:r>
              <a:rPr lang="en-US" dirty="0"/>
              <a:t>to the velocity vector of the object.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direction of spin dictates the orientation of the Magnus force on the </a:t>
            </a:r>
            <a:r>
              <a:rPr lang="en-US" dirty="0" smtClean="0"/>
              <a:t>object.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orientation of the force </a:t>
            </a:r>
            <a:r>
              <a:rPr lang="en-US" dirty="0" smtClean="0"/>
              <a:t>is </a:t>
            </a:r>
            <a:r>
              <a:rPr lang="en-US" dirty="0"/>
              <a:t>always </a:t>
            </a:r>
            <a:r>
              <a:rPr lang="en-US" dirty="0" smtClean="0"/>
              <a:t>perpendicular </a:t>
            </a:r>
            <a:r>
              <a:rPr lang="en-US" dirty="0"/>
              <a:t>to the direction of fluid.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397823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ffden-2.phys.uaf.edu/211_fall2010.web.dir/Patrick_Brandon/what_is_the_magnus_effect.html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" name="Picture 2" descr="Image result for magnus force vector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6766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7" name="Picture 2" descr="Image result for magnus force vector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52600"/>
            <a:ext cx="36766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inning ob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60760" cy="31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65253" y="1593825"/>
            <a:ext cx="685800" cy="3581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5340" y="1557667"/>
            <a:ext cx="685800" cy="3581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9028102">
            <a:off x="2397028" y="2554270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9028102">
            <a:off x="6059470" y="2706670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7" name="Picture 2" descr="Image result for magnus force vector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52600"/>
            <a:ext cx="36766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inning ob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60760" cy="31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 10"/>
          <p:cNvSpPr/>
          <p:nvPr/>
        </p:nvSpPr>
        <p:spPr>
          <a:xfrm rot="19028102">
            <a:off x="2397028" y="2554270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9028102">
            <a:off x="6059470" y="2706670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1435356"/>
            <a:ext cx="8229600" cy="7366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D4C"/>
                </a:solidFill>
                <a:latin typeface="Gentona Medium" panose="00000600000000000000" pitchFamily="50" charset="0"/>
              </a:rPr>
              <a:t> Measurements: Rings</a:t>
            </a:r>
            <a:endParaRPr lang="en-US" sz="3600" dirty="0">
              <a:solidFill>
                <a:srgbClr val="003D4C"/>
              </a:solidFill>
              <a:latin typeface="Gentona Medium" panose="000006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057400"/>
            <a:ext cx="6934200" cy="38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62350" y="2883156"/>
            <a:ext cx="381000" cy="393444"/>
          </a:xfrm>
          <a:prstGeom prst="ellipse">
            <a:avLst/>
          </a:prstGeom>
          <a:noFill/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81500" y="5473956"/>
            <a:ext cx="381000" cy="393444"/>
          </a:xfrm>
          <a:prstGeom prst="ellipse">
            <a:avLst/>
          </a:prstGeom>
          <a:noFill/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7775" y="4038600"/>
            <a:ext cx="381000" cy="393444"/>
          </a:xfrm>
          <a:prstGeom prst="ellipse">
            <a:avLst/>
          </a:prstGeom>
          <a:noFill/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2850" y="3079878"/>
            <a:ext cx="628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3943350" y="4235322"/>
            <a:ext cx="1114425" cy="2536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21756" y="5670678"/>
            <a:ext cx="55974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7200" y="38100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962400" y="526946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Isosceles Triangle 26"/>
          <p:cNvSpPr/>
          <p:nvPr/>
        </p:nvSpPr>
        <p:spPr>
          <a:xfrm>
            <a:off x="1619250" y="2562513"/>
            <a:ext cx="1352550" cy="704562"/>
          </a:xfrm>
          <a:prstGeom prst="triangle">
            <a:avLst>
              <a:gd name="adj" fmla="val 0"/>
            </a:avLst>
          </a:prstGeom>
          <a:solidFill>
            <a:srgbClr val="69451E"/>
          </a:solidFill>
          <a:ln>
            <a:solidFill>
              <a:srgbClr val="69451E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11956" y="3283206"/>
            <a:ext cx="2209800" cy="2577588"/>
          </a:xfrm>
          <a:prstGeom prst="rect">
            <a:avLst/>
          </a:prstGeom>
          <a:solidFill>
            <a:srgbClr val="6945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19250" y="2232489"/>
            <a:ext cx="381000" cy="393444"/>
          </a:xfrm>
          <a:prstGeom prst="ellipse">
            <a:avLst/>
          </a:prstGeom>
          <a:noFill/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3283206"/>
            <a:ext cx="0" cy="25841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762375" y="3057525"/>
            <a:ext cx="1519424" cy="2638425"/>
          </a:xfrm>
          <a:custGeom>
            <a:avLst/>
            <a:gdLst>
              <a:gd name="connsiteX0" fmla="*/ 0 w 1519424"/>
              <a:gd name="connsiteY0" fmla="*/ 0 h 2638425"/>
              <a:gd name="connsiteX1" fmla="*/ 1495425 w 1519424"/>
              <a:gd name="connsiteY1" fmla="*/ 1190625 h 2638425"/>
              <a:gd name="connsiteX2" fmla="*/ 781050 w 1519424"/>
              <a:gd name="connsiteY2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9424" h="2638425">
                <a:moveTo>
                  <a:pt x="0" y="0"/>
                </a:moveTo>
                <a:cubicBezTo>
                  <a:pt x="682625" y="375443"/>
                  <a:pt x="1365250" y="750887"/>
                  <a:pt x="1495425" y="1190625"/>
                </a:cubicBezTo>
                <a:cubicBezTo>
                  <a:pt x="1625600" y="1630363"/>
                  <a:pt x="1203325" y="2134394"/>
                  <a:pt x="781050" y="2638425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99344" y="411197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1" r="39507"/>
          <a:stretch/>
        </p:blipFill>
        <p:spPr>
          <a:xfrm>
            <a:off x="2521009" y="3306819"/>
            <a:ext cx="1274623" cy="251853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981200" y="2514600"/>
            <a:ext cx="533400" cy="320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3195638" y="2723566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2461915">
            <a:off x="4683629" y="3845429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TY_PPTelements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496300" cy="40386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Data to be collected: 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height </a:t>
            </a:r>
            <a:r>
              <a:rPr lang="en-US" dirty="0"/>
              <a:t>of the desk, 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distance </a:t>
            </a:r>
            <a:r>
              <a:rPr lang="en-US" dirty="0"/>
              <a:t>at which the ball drops, 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the </a:t>
            </a:r>
            <a:r>
              <a:rPr lang="en-US" dirty="0"/>
              <a:t>maximum distance from desk, </a:t>
            </a:r>
            <a:r>
              <a:rPr lang="en-US" dirty="0" err="1"/>
              <a:t>dm</a:t>
            </a:r>
            <a:endParaRPr lang="en-US" dirty="0"/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6" y="2411303"/>
            <a:ext cx="4030654" cy="17719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602" y="1518295"/>
            <a:ext cx="283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phases in a backspin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0399" y="5964860"/>
            <a:ext cx="4203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https://en.wikipedia.org/wiki/Table_tennis</a:t>
            </a:r>
          </a:p>
        </p:txBody>
      </p:sp>
      <p:sp>
        <p:nvSpPr>
          <p:cNvPr id="6" name="Oval 5"/>
          <p:cNvSpPr/>
          <p:nvPr/>
        </p:nvSpPr>
        <p:spPr>
          <a:xfrm>
            <a:off x="1295400" y="3153713"/>
            <a:ext cx="228600" cy="2410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9487"/>
          <a:stretch/>
        </p:blipFill>
        <p:spPr>
          <a:xfrm>
            <a:off x="457200" y="4387892"/>
            <a:ext cx="4086225" cy="1479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441307"/>
            <a:ext cx="3962400" cy="17419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10200" y="3331597"/>
            <a:ext cx="228600" cy="2410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51795" y="1532986"/>
            <a:ext cx="272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phases in a </a:t>
            </a:r>
            <a:r>
              <a:rPr lang="en-US" dirty="0" smtClean="0"/>
              <a:t>topspin </a:t>
            </a:r>
            <a:r>
              <a:rPr lang="en-US" dirty="0"/>
              <a:t>curve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1168"/>
          <a:stretch/>
        </p:blipFill>
        <p:spPr>
          <a:xfrm>
            <a:off x="4543425" y="4385414"/>
            <a:ext cx="4114800" cy="144026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524500" y="22098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9028102">
            <a:off x="4952999" y="3200399"/>
            <a:ext cx="914400" cy="914400"/>
          </a:xfrm>
          <a:prstGeom prst="arc">
            <a:avLst>
              <a:gd name="adj1" fmla="val 15730202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71562" y="3331597"/>
            <a:ext cx="504825" cy="278673"/>
          </a:xfrm>
          <a:custGeom>
            <a:avLst/>
            <a:gdLst>
              <a:gd name="connsiteX0" fmla="*/ 0 w 504825"/>
              <a:gd name="connsiteY0" fmla="*/ 0 h 278673"/>
              <a:gd name="connsiteX1" fmla="*/ 190500 w 504825"/>
              <a:gd name="connsiteY1" fmla="*/ 247650 h 278673"/>
              <a:gd name="connsiteX2" fmla="*/ 504825 w 504825"/>
              <a:gd name="connsiteY2" fmla="*/ 266700 h 2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278673">
                <a:moveTo>
                  <a:pt x="0" y="0"/>
                </a:moveTo>
                <a:cubicBezTo>
                  <a:pt x="53181" y="101600"/>
                  <a:pt x="106363" y="203200"/>
                  <a:pt x="190500" y="247650"/>
                </a:cubicBezTo>
                <a:cubicBezTo>
                  <a:pt x="274638" y="292100"/>
                  <a:pt x="389731" y="279400"/>
                  <a:pt x="504825" y="2667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pinning obj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83" y="498151"/>
            <a:ext cx="1051517" cy="9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1371600" y="2209800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Equations for each axis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52880"/>
              </p:ext>
            </p:extLst>
          </p:nvPr>
        </p:nvGraphicFramePr>
        <p:xfrm>
          <a:off x="655527" y="2017157"/>
          <a:ext cx="2600325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990360" imgH="1320480" progId="Equation.DSMT4">
                  <p:embed/>
                </p:oleObj>
              </mc:Choice>
              <mc:Fallback>
                <p:oleObj name="Equation" r:id="rId3" imgW="9903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527" y="2017157"/>
                        <a:ext cx="2600325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114800" y="31242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1608138"/>
            <a:ext cx="0" cy="1516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3124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676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0510"/>
              </p:ext>
            </p:extLst>
          </p:nvPr>
        </p:nvGraphicFramePr>
        <p:xfrm>
          <a:off x="6040549" y="2017157"/>
          <a:ext cx="2633663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5" imgW="1002960" imgH="1320480" progId="Equation.DSMT4">
                  <p:embed/>
                </p:oleObj>
              </mc:Choice>
              <mc:Fallback>
                <p:oleObj name="Equation" r:id="rId5" imgW="100296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0549" y="2017157"/>
                        <a:ext cx="2633663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49" y="3752294"/>
            <a:ext cx="1691349" cy="18266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3669268"/>
            <a:ext cx="497252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dirty="0" smtClean="0"/>
              <a:t>, y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838200" y="6105564"/>
            <a:ext cx="7696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See the sheets given by the instructor to do the remaining calculations … </a:t>
            </a:r>
          </a:p>
        </p:txBody>
      </p:sp>
    </p:spTree>
    <p:extLst>
      <p:ext uri="{BB962C8B-B14F-4D97-AF65-F5344CB8AC3E}">
        <p14:creationId xmlns:p14="http://schemas.microsoft.com/office/powerpoint/2010/main" val="42655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832318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D4C"/>
                </a:solidFill>
                <a:latin typeface="Gentona Book"/>
                <a:cs typeface="Gentona Book"/>
              </a:rPr>
              <a:t>The </a:t>
            </a:r>
            <a:r>
              <a:rPr lang="en-US" sz="2800" dirty="0">
                <a:solidFill>
                  <a:srgbClr val="003D4C"/>
                </a:solidFill>
                <a:latin typeface="Gentona Book"/>
                <a:cs typeface="Gentona Book"/>
              </a:rPr>
              <a:t>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D4C"/>
                </a:solidFill>
                <a:latin typeface="Gentona Book"/>
                <a:cs typeface="Gentona Book"/>
              </a:rPr>
              <a:t>The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D4C"/>
                </a:solidFill>
                <a:latin typeface="Gentona Book"/>
                <a:cs typeface="Gentona Book"/>
              </a:rPr>
              <a:t>The racket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D4C"/>
                </a:solidFill>
                <a:latin typeface="Gentona Book"/>
                <a:cs typeface="Gentona Book"/>
              </a:rPr>
              <a:t>…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1435356"/>
            <a:ext cx="8229600" cy="73663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D4C"/>
                </a:solidFill>
                <a:latin typeface="Gentona Medium" panose="00000600000000000000" pitchFamily="50" charset="0"/>
              </a:rPr>
              <a:t> What is in …</a:t>
            </a:r>
            <a:endParaRPr lang="en-US" sz="3600" dirty="0">
              <a:solidFill>
                <a:srgbClr val="003D4C"/>
              </a:solidFill>
              <a:latin typeface="Gentona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The Table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6310145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www.allabouttabletennis.com/table-tennis-table.html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6" y="1828800"/>
            <a:ext cx="7764908" cy="39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The Ball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33600"/>
            <a:ext cx="2409567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9987" y="6248400"/>
            <a:ext cx="583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www.allabouttabletennis.com/table-tennis-balls.html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Practice, training table tennis ba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05075"/>
            <a:ext cx="2816788" cy="28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Y_PPTelements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218330"/>
            <a:ext cx="2209800" cy="410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36" y="3899470"/>
            <a:ext cx="82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ntona Book" panose="00000500000000000000" pitchFamily="50" charset="0"/>
              </a:rPr>
              <a:t>Dr. M. Ali Yousuf </a:t>
            </a:r>
            <a:endParaRPr lang="en-US" sz="2400" b="1" dirty="0" smtClean="0">
              <a:solidFill>
                <a:schemeClr val="bg1"/>
              </a:solidFill>
              <a:latin typeface="Gentona Book" panose="00000500000000000000" pitchFamily="50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Gentona Book" panose="00000500000000000000" pitchFamily="50" charset="0"/>
              </a:rPr>
              <a:t>mali@jhu.edu	</a:t>
            </a:r>
            <a:endParaRPr lang="en-US" sz="2400" b="1" dirty="0" smtClean="0">
              <a:solidFill>
                <a:schemeClr val="bg1"/>
              </a:solidFill>
              <a:latin typeface="Gentona Book" panose="00000500000000000000" pitchFamily="50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7" name="Picture 6" descr="CTY_PPTelements-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906" y="838200"/>
            <a:ext cx="980188" cy="103505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47800" y="2067945"/>
            <a:ext cx="6477000" cy="1524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ntona Medium" panose="00000600000000000000" pitchFamily="50" charset="0"/>
              </a:rPr>
              <a:t>A world of </a:t>
            </a:r>
            <a:r>
              <a:rPr lang="en-US" sz="3600" b="1" dirty="0" smtClean="0">
                <a:solidFill>
                  <a:schemeClr val="bg1"/>
                </a:solidFill>
                <a:latin typeface="Gentona Medium" panose="00000600000000000000" pitchFamily="50" charset="0"/>
              </a:rPr>
              <a:t>physics </a:t>
            </a:r>
            <a:r>
              <a:rPr lang="en-US" sz="3600" b="1" dirty="0">
                <a:solidFill>
                  <a:schemeClr val="bg1"/>
                </a:solidFill>
                <a:latin typeface="Gentona Medium" panose="00000600000000000000" pitchFamily="50" charset="0"/>
              </a:rPr>
              <a:t>in a tiny ping pong ball …</a:t>
            </a:r>
          </a:p>
        </p:txBody>
      </p:sp>
    </p:spTree>
    <p:extLst>
      <p:ext uri="{BB962C8B-B14F-4D97-AF65-F5344CB8AC3E}">
        <p14:creationId xmlns:p14="http://schemas.microsoft.com/office/powerpoint/2010/main" val="14423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4246465" cy="2108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6019800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https://thoughtsontabletennis.wordpress.com/2015/03/09/introduction-to-table-tennis-chemistry/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38200"/>
            <a:ext cx="2286000" cy="4863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414774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hlinkClick r:id="rId5"/>
              </a:rPr>
              <a:t>How to choose your table tennis racket: </a:t>
            </a:r>
          </a:p>
          <a:p>
            <a:endParaRPr lang="en-US" dirty="0">
              <a:hlinkClick r:id="rId5"/>
            </a:endParaRP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www.allabouttabletennis.com/table-tennis-racket.html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5325" y="1524000"/>
            <a:ext cx="54102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Further Reading: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868" y="2506662"/>
            <a:ext cx="5538932" cy="3817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Physics of Sports by Michael Lisa </a:t>
            </a:r>
          </a:p>
          <a:p>
            <a:r>
              <a:rPr lang="en-US" dirty="0" smtClean="0"/>
              <a:t>An Introduction to the Physics of Sports by Vassilios Spathopoulos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00125"/>
            <a:ext cx="1766372" cy="2277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71875"/>
            <a:ext cx="1766372" cy="2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79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+mj-lt"/>
              </a:rPr>
              <a:t>Physics and Baseball: An Intersection of Passions, </a:t>
            </a:r>
            <a:r>
              <a:rPr lang="en-US" u="sng" smtClean="0">
                <a:latin typeface="+mj-lt"/>
                <a:hlinkClick r:id="rId3"/>
              </a:rPr>
              <a:t>http://youtu.be/aoMiOakuteg</a:t>
            </a:r>
            <a:r>
              <a:rPr lang="en-US" smtClean="0">
                <a:latin typeface="+mj-lt"/>
              </a:rPr>
              <a:t>. </a:t>
            </a:r>
          </a:p>
          <a:p>
            <a:r>
              <a:rPr lang="en-US" smtClean="0">
                <a:latin typeface="+mj-lt"/>
              </a:rPr>
              <a:t>The Physics of Baseball: You Can Observe a Lot by Watching, </a:t>
            </a:r>
            <a:r>
              <a:rPr lang="en-US" u="sng" smtClean="0">
                <a:latin typeface="+mj-lt"/>
                <a:hlinkClick r:id="rId4"/>
              </a:rPr>
              <a:t>http://youtu.be/jVXIX9jc3dw</a:t>
            </a:r>
            <a:r>
              <a:rPr lang="en-US" smtClean="0">
                <a:latin typeface="+mj-lt"/>
              </a:rPr>
              <a:t>. </a:t>
            </a:r>
          </a:p>
          <a:p>
            <a:r>
              <a:rPr lang="en-US" smtClean="0">
                <a:latin typeface="+mj-lt"/>
                <a:cs typeface="Arial" panose="020B0604020202020204" pitchFamily="34" charset="0"/>
              </a:rPr>
              <a:t>Science and Engineering of the 2014 Olympic Winter Games, </a:t>
            </a:r>
            <a:r>
              <a:rPr lang="en-US" smtClean="0">
                <a:latin typeface="+mj-lt"/>
                <a:cs typeface="Arial" panose="020B0604020202020204" pitchFamily="34" charset="0"/>
                <a:hlinkClick r:id="rId5"/>
              </a:rPr>
              <a:t>http://nbclearn.com/science-and-engineering-of-the-2014-olympic-winter-games</a:t>
            </a:r>
            <a:r>
              <a:rPr lang="en-US" smtClean="0">
                <a:latin typeface="+mj-lt"/>
                <a:cs typeface="Arial" panose="020B0604020202020204" pitchFamily="34" charset="0"/>
              </a:rPr>
              <a:t>  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590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entona Book" panose="00000500000000000000"/>
              </a:rPr>
              <a:t>What did you learn?</a:t>
            </a:r>
            <a:endParaRPr lang="en-US" dirty="0">
              <a:latin typeface="Gentona Book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048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Y_PPTelements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419600" y="-228600"/>
            <a:ext cx="4800600" cy="183673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Gentona Book" panose="00000500000000000000"/>
              </a:rPr>
              <a:t>Questions?</a:t>
            </a:r>
            <a:br>
              <a:rPr lang="en-US" sz="3600" b="1" dirty="0" smtClean="0">
                <a:latin typeface="Gentona Book" panose="00000500000000000000"/>
              </a:rPr>
            </a:br>
            <a:r>
              <a:rPr lang="en-US" sz="2700" b="1" dirty="0">
                <a:latin typeface="Gentona Book" panose="00000500000000000000"/>
              </a:rPr>
              <a:t>mali@jhu.edu	</a:t>
            </a:r>
            <a:r>
              <a:rPr lang="en-US" sz="2700" b="1" dirty="0" smtClean="0">
                <a:latin typeface="Gentona Book" panose="00000500000000000000"/>
              </a:rPr>
              <a:t/>
            </a:r>
            <a:br>
              <a:rPr lang="en-US" sz="2700" b="1" dirty="0" smtClean="0">
                <a:latin typeface="Gentona Book" panose="00000500000000000000"/>
              </a:rPr>
            </a:br>
            <a:r>
              <a:rPr lang="en-US" sz="3300" b="1" dirty="0">
                <a:latin typeface="Gentona Book" panose="00000500000000000000"/>
              </a:rPr>
              <a:t>https://cty.jhu.edu</a:t>
            </a:r>
            <a:r>
              <a:rPr lang="en-US" sz="3300" b="1" dirty="0" smtClean="0">
                <a:latin typeface="Gentona Book" panose="00000500000000000000"/>
              </a:rPr>
              <a:t>/</a:t>
            </a:r>
            <a:endParaRPr lang="en-US" sz="3300" b="1" dirty="0">
              <a:latin typeface="Gentona Book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Y_PPTelements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218330"/>
            <a:ext cx="2209800" cy="4109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will be a discussion based presentation </a:t>
            </a:r>
            <a:r>
              <a:rPr lang="en-US" dirty="0" smtClean="0">
                <a:solidFill>
                  <a:schemeClr val="bg1"/>
                </a:solidFill>
              </a:rPr>
              <a:t>involving you, the students, </a:t>
            </a:r>
            <a:r>
              <a:rPr lang="en-US" dirty="0">
                <a:solidFill>
                  <a:schemeClr val="bg1"/>
                </a:solidFill>
              </a:rPr>
              <a:t>in learning the physics behind the table tennis </a:t>
            </a:r>
            <a:r>
              <a:rPr lang="en-US" dirty="0" smtClean="0">
                <a:solidFill>
                  <a:schemeClr val="bg1"/>
                </a:solidFill>
              </a:rPr>
              <a:t>game, like: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Which aerodynamic factors play a role in the movement of the </a:t>
            </a:r>
            <a:r>
              <a:rPr lang="en-US" dirty="0" smtClean="0">
                <a:solidFill>
                  <a:schemeClr val="bg1"/>
                </a:solidFill>
              </a:rPr>
              <a:t>ball?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we define, select or modify various equipment in table </a:t>
            </a:r>
            <a:r>
              <a:rPr lang="en-US" dirty="0" smtClean="0">
                <a:solidFill>
                  <a:schemeClr val="bg1"/>
                </a:solidFill>
              </a:rPr>
              <a:t>tennis?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and why the speed of the game is controlled using ball size, etc.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Y_PPTelements-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6218330"/>
            <a:ext cx="2209800" cy="4109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We’ll start with a short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Then do an activity to understand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Will return to the presentation to 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319"/>
            <a:ext cx="8382000" cy="6644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6520190"/>
            <a:ext cx="6629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https://ourplnt.com/a-bowling-ball-and-feather-falling-in-a-vacuum-video/galileo-pisa-experiment-luigi-catani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471975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Was Galileo right?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26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Can we repeat that experiment?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Yes, but we’ll need to go out to a tall building.</a:t>
            </a:r>
          </a:p>
          <a:p>
            <a:r>
              <a:rPr lang="en-US" dirty="0" smtClean="0"/>
              <a:t>Let’s do something similar but simpler.</a:t>
            </a:r>
          </a:p>
          <a:p>
            <a:r>
              <a:rPr lang="en-US" dirty="0" smtClean="0"/>
              <a:t>We’ll drop things from a slope, to the ground and measure the height and distance as explained on the next page:</a:t>
            </a:r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80231"/>
            <a:ext cx="3086100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  <a:latin typeface="Gentona Book" panose="00000500000000000000" pitchFamily="50" charset="0"/>
              </a:rPr>
              <a:t>©2017 CTY Johns Hopkins University</a:t>
            </a:r>
            <a:endParaRPr lang="en-US" sz="10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66700" y="1349583"/>
            <a:ext cx="8229600" cy="73663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3D4C"/>
                </a:solidFill>
                <a:latin typeface="Gentona Medium" panose="00000600000000000000" pitchFamily="50" charset="0"/>
              </a:rPr>
              <a:t> Let’s check through measurements: Balls</a:t>
            </a:r>
            <a:endParaRPr lang="en-US" sz="3600" dirty="0">
              <a:solidFill>
                <a:srgbClr val="003D4C"/>
              </a:solidFill>
              <a:latin typeface="Gentona Medium" panose="000006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286000"/>
            <a:ext cx="6934200" cy="381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62350" y="3111756"/>
            <a:ext cx="381000" cy="3934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7775" y="4267200"/>
            <a:ext cx="381000" cy="3934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4550" y="5702556"/>
            <a:ext cx="381000" cy="3934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2850" y="3308478"/>
            <a:ext cx="628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92354" y="5943600"/>
            <a:ext cx="197674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0" y="54864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7" name="Isosceles Triangle 26"/>
          <p:cNvSpPr/>
          <p:nvPr/>
        </p:nvSpPr>
        <p:spPr>
          <a:xfrm>
            <a:off x="1619250" y="2791113"/>
            <a:ext cx="1352550" cy="704562"/>
          </a:xfrm>
          <a:prstGeom prst="triangle">
            <a:avLst>
              <a:gd name="adj" fmla="val 0"/>
            </a:avLst>
          </a:prstGeom>
          <a:solidFill>
            <a:srgbClr val="69451E"/>
          </a:solidFill>
          <a:ln>
            <a:solidFill>
              <a:srgbClr val="69451E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11956" y="3511806"/>
            <a:ext cx="2209800" cy="2577588"/>
          </a:xfrm>
          <a:prstGeom prst="rect">
            <a:avLst/>
          </a:prstGeom>
          <a:solidFill>
            <a:srgbClr val="6945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619250" y="2461089"/>
            <a:ext cx="381000" cy="3934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3511806"/>
            <a:ext cx="0" cy="25841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52850" y="3295650"/>
            <a:ext cx="2390775" cy="2676525"/>
          </a:xfrm>
          <a:custGeom>
            <a:avLst/>
            <a:gdLst>
              <a:gd name="connsiteX0" fmla="*/ 0 w 2390775"/>
              <a:gd name="connsiteY0" fmla="*/ 0 h 2676525"/>
              <a:gd name="connsiteX1" fmla="*/ 1504950 w 2390775"/>
              <a:gd name="connsiteY1" fmla="*/ 1171575 h 2676525"/>
              <a:gd name="connsiteX2" fmla="*/ 2390775 w 2390775"/>
              <a:gd name="connsiteY2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0775" h="2676525">
                <a:moveTo>
                  <a:pt x="0" y="0"/>
                </a:moveTo>
                <a:cubicBezTo>
                  <a:pt x="553244" y="362744"/>
                  <a:pt x="1106488" y="725488"/>
                  <a:pt x="1504950" y="1171575"/>
                </a:cubicBezTo>
                <a:cubicBezTo>
                  <a:pt x="1903413" y="1617663"/>
                  <a:pt x="2216150" y="2452688"/>
                  <a:pt x="2390775" y="267652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1200" y="2738653"/>
            <a:ext cx="533400" cy="320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4272" y="434057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1" r="39507"/>
          <a:stretch/>
        </p:blipFill>
        <p:spPr>
          <a:xfrm>
            <a:off x="2582432" y="3516717"/>
            <a:ext cx="1274623" cy="2518533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>
            <a:off x="3276600" y="2971800"/>
            <a:ext cx="914400" cy="914400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CTY_PPTelements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28800"/>
            <a:ext cx="8229600" cy="2971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Data to be collected: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height of the desk, </a:t>
            </a:r>
            <a:r>
              <a:rPr lang="en-US" dirty="0" smtClean="0"/>
              <a:t>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distance at which the ball drops, </a:t>
            </a:r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28800"/>
            <a:ext cx="82296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Let’s Discuss your results</a:t>
            </a:r>
            <a:br>
              <a:rPr lang="en-US" dirty="0" smtClean="0">
                <a:latin typeface="+mj-lt"/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Did you see something new, or unexpected?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CTY_PPTelements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8078525" cy="6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63429"/>
      </a:dk1>
      <a:lt1>
        <a:srgbClr val="FFFFFF"/>
      </a:lt1>
      <a:dk2>
        <a:srgbClr val="E03C31"/>
      </a:dk2>
      <a:lt2>
        <a:srgbClr val="E7E7E7"/>
      </a:lt2>
      <a:accent1>
        <a:srgbClr val="E03C31"/>
      </a:accent1>
      <a:accent2>
        <a:srgbClr val="999899"/>
      </a:accent2>
      <a:accent3>
        <a:srgbClr val="86C8BC"/>
      </a:accent3>
      <a:accent4>
        <a:srgbClr val="FFFFFF"/>
      </a:accent4>
      <a:accent5>
        <a:srgbClr val="FFFFFF"/>
      </a:accent5>
      <a:accent6>
        <a:srgbClr val="FFFFFF"/>
      </a:accent6>
      <a:hlink>
        <a:srgbClr val="E03C31"/>
      </a:hlink>
      <a:folHlink>
        <a:srgbClr val="BF34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470</Words>
  <Application>Microsoft Office PowerPoint</Application>
  <PresentationFormat>On-screen Show (4:3)</PresentationFormat>
  <Paragraphs>82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Gentona Book</vt:lpstr>
      <vt:lpstr>Gentona Medium</vt:lpstr>
      <vt:lpstr>Office Theme</vt:lpstr>
      <vt:lpstr>Equation</vt:lpstr>
      <vt:lpstr>PowerPoint Presentation</vt:lpstr>
      <vt:lpstr>A world of physics in a tiny ping pong ball …</vt:lpstr>
      <vt:lpstr>Introduction</vt:lpstr>
      <vt:lpstr>Plan</vt:lpstr>
      <vt:lpstr>PowerPoint Presentation</vt:lpstr>
      <vt:lpstr>Can we repeat that experiment?</vt:lpstr>
      <vt:lpstr> Let’s check through measurements: Balls</vt:lpstr>
      <vt:lpstr>Data to be collected:   height of the desk, y distance at which the ball drops, x</vt:lpstr>
      <vt:lpstr>Let’s Discuss your results  Did you see something new, or unexpected?</vt:lpstr>
      <vt:lpstr>The Magnus Effect (the lift force)</vt:lpstr>
      <vt:lpstr>PowerPoint Presentation</vt:lpstr>
      <vt:lpstr>PowerPoint Presentation</vt:lpstr>
      <vt:lpstr> Measurements: Rings</vt:lpstr>
      <vt:lpstr>Data to be collected:   1. height of the desk, y 2. distance at which the ball drops, x 3. the maximum distance from desk, dm</vt:lpstr>
      <vt:lpstr>PowerPoint Presentation</vt:lpstr>
      <vt:lpstr>Kinematic Equations for each axis </vt:lpstr>
      <vt:lpstr> What is in …</vt:lpstr>
      <vt:lpstr>The Table</vt:lpstr>
      <vt:lpstr>The Ball</vt:lpstr>
      <vt:lpstr>PowerPoint Presentation</vt:lpstr>
      <vt:lpstr>PowerPoint Presentation</vt:lpstr>
      <vt:lpstr>PowerPoint Presentation</vt:lpstr>
      <vt:lpstr>PowerPoint Presentation</vt:lpstr>
      <vt:lpstr>Questions? mali@jhu.edu  https://cty.jhu.edu/</vt:lpstr>
    </vt:vector>
  </TitlesOfParts>
  <Company>idfive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Emilee Beeson</dc:creator>
  <cp:lastModifiedBy>Ali Ali Yousuf</cp:lastModifiedBy>
  <cp:revision>263</cp:revision>
  <cp:lastPrinted>2017-02-13T18:17:55Z</cp:lastPrinted>
  <dcterms:created xsi:type="dcterms:W3CDTF">2016-06-02T18:47:09Z</dcterms:created>
  <dcterms:modified xsi:type="dcterms:W3CDTF">2017-11-05T19:32:56Z</dcterms:modified>
</cp:coreProperties>
</file>